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5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0192AE1-E178-4792-9A2F-9A8E27D023E8}" type="datetimeFigureOut">
              <a:rPr lang="en-US" smtClean="0"/>
              <a:pPr/>
              <a:t>5/27/2020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1C97252-7CCA-4E8A-8B65-65A2D3E067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192AE1-E178-4792-9A2F-9A8E27D023E8}"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97252-7CCA-4E8A-8B65-65A2D3E067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192AE1-E178-4792-9A2F-9A8E27D023E8}"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97252-7CCA-4E8A-8B65-65A2D3E067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0192AE1-E178-4792-9A2F-9A8E27D023E8}" type="datetimeFigureOut">
              <a:rPr lang="en-US" smtClean="0"/>
              <a:pPr/>
              <a:t>5/27/2020</a:t>
            </a:fld>
            <a:endParaRPr lang="en-US"/>
          </a:p>
        </p:txBody>
      </p:sp>
      <p:sp>
        <p:nvSpPr>
          <p:cNvPr id="9" name="Slide Number Placeholder 8"/>
          <p:cNvSpPr>
            <a:spLocks noGrp="1"/>
          </p:cNvSpPr>
          <p:nvPr>
            <p:ph type="sldNum" sz="quarter" idx="15"/>
          </p:nvPr>
        </p:nvSpPr>
        <p:spPr/>
        <p:txBody>
          <a:bodyPr rtlCol="0"/>
          <a:lstStyle/>
          <a:p>
            <a:fld id="{D1C97252-7CCA-4E8A-8B65-65A2D3E0678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0192AE1-E178-4792-9A2F-9A8E27D023E8}" type="datetimeFigureOut">
              <a:rPr lang="en-US" smtClean="0"/>
              <a:pPr/>
              <a:t>5/27/2020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1C97252-7CCA-4E8A-8B65-65A2D3E067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0192AE1-E178-4792-9A2F-9A8E27D023E8}"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97252-7CCA-4E8A-8B65-65A2D3E0678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0192AE1-E178-4792-9A2F-9A8E27D023E8}"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97252-7CCA-4E8A-8B65-65A2D3E0678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0192AE1-E178-4792-9A2F-9A8E27D023E8}" type="datetimeFigureOut">
              <a:rPr lang="en-US" smtClean="0"/>
              <a:pPr/>
              <a:t>5/27/2020</a:t>
            </a:fld>
            <a:endParaRPr lang="en-US"/>
          </a:p>
        </p:txBody>
      </p:sp>
      <p:sp>
        <p:nvSpPr>
          <p:cNvPr id="7" name="Slide Number Placeholder 6"/>
          <p:cNvSpPr>
            <a:spLocks noGrp="1"/>
          </p:cNvSpPr>
          <p:nvPr>
            <p:ph type="sldNum" sz="quarter" idx="11"/>
          </p:nvPr>
        </p:nvSpPr>
        <p:spPr/>
        <p:txBody>
          <a:bodyPr rtlCol="0"/>
          <a:lstStyle/>
          <a:p>
            <a:fld id="{D1C97252-7CCA-4E8A-8B65-65A2D3E0678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92AE1-E178-4792-9A2F-9A8E27D023E8}"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C97252-7CCA-4E8A-8B65-65A2D3E067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0192AE1-E178-4792-9A2F-9A8E27D023E8}" type="datetimeFigureOut">
              <a:rPr lang="en-US" smtClean="0"/>
              <a:pPr/>
              <a:t>5/27/2020</a:t>
            </a:fld>
            <a:endParaRPr lang="en-US"/>
          </a:p>
        </p:txBody>
      </p:sp>
      <p:sp>
        <p:nvSpPr>
          <p:cNvPr id="22" name="Slide Number Placeholder 21"/>
          <p:cNvSpPr>
            <a:spLocks noGrp="1"/>
          </p:cNvSpPr>
          <p:nvPr>
            <p:ph type="sldNum" sz="quarter" idx="15"/>
          </p:nvPr>
        </p:nvSpPr>
        <p:spPr/>
        <p:txBody>
          <a:bodyPr rtlCol="0"/>
          <a:lstStyle/>
          <a:p>
            <a:fld id="{D1C97252-7CCA-4E8A-8B65-65A2D3E0678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0192AE1-E178-4792-9A2F-9A8E27D023E8}" type="datetimeFigureOut">
              <a:rPr lang="en-US" smtClean="0"/>
              <a:pPr/>
              <a:t>5/27/2020</a:t>
            </a:fld>
            <a:endParaRPr lang="en-US"/>
          </a:p>
        </p:txBody>
      </p:sp>
      <p:sp>
        <p:nvSpPr>
          <p:cNvPr id="18" name="Slide Number Placeholder 17"/>
          <p:cNvSpPr>
            <a:spLocks noGrp="1"/>
          </p:cNvSpPr>
          <p:nvPr>
            <p:ph type="sldNum" sz="quarter" idx="11"/>
          </p:nvPr>
        </p:nvSpPr>
        <p:spPr/>
        <p:txBody>
          <a:bodyPr rtlCol="0"/>
          <a:lstStyle/>
          <a:p>
            <a:fld id="{D1C97252-7CCA-4E8A-8B65-65A2D3E0678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0192AE1-E178-4792-9A2F-9A8E27D023E8}" type="datetimeFigureOut">
              <a:rPr lang="en-US" smtClean="0"/>
              <a:pPr/>
              <a:t>5/27/2020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C97252-7CCA-4E8A-8B65-65A2D3E067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uperskola.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ordwall.net/sr/resource/1150302/%d1%80%d0%b5%d1%87%d0%b5%d0%bd%d0%b8%d1%87%d0%bd%d0%b8-%d1%87%d0%bb%d0%b0%d0%bd%d0%be%d0%b2%d0%b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РЕЧЕНИЧНИ ЧЛАНОВИ</a:t>
            </a:r>
            <a:endParaRPr lang="en-US" dirty="0"/>
          </a:p>
        </p:txBody>
      </p:sp>
      <p:sp>
        <p:nvSpPr>
          <p:cNvPr id="3" name="Subtitle 2"/>
          <p:cNvSpPr>
            <a:spLocks noGrp="1"/>
          </p:cNvSpPr>
          <p:nvPr>
            <p:ph type="subTitle" idx="1"/>
          </p:nvPr>
        </p:nvSpPr>
        <p:spPr/>
        <p:txBody>
          <a:bodyPr>
            <a:normAutofit fontScale="77500" lnSpcReduction="20000"/>
          </a:bodyPr>
          <a:lstStyle/>
          <a:p>
            <a:r>
              <a:rPr lang="sr-Cyrl-RS" sz="2800" dirty="0" smtClean="0"/>
              <a:t>Систематизација </a:t>
            </a:r>
          </a:p>
          <a:p>
            <a:r>
              <a:rPr lang="sr-Cyrl-RS" sz="2800" dirty="0" smtClean="0"/>
              <a:t>Аутор: Весна Марјанов, професор српског језика и књижевности</a:t>
            </a:r>
          </a:p>
          <a:p>
            <a:r>
              <a:rPr lang="sr-Cyrl-RS" sz="2800" dirty="0" smtClean="0"/>
              <a:t>ОШ “Олга Петров Радишић”, Вршац</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Самопроцена часа и оцена ученика</a:t>
            </a:r>
            <a:endParaRPr lang="en-US" dirty="0"/>
          </a:p>
        </p:txBody>
      </p:sp>
      <p:sp>
        <p:nvSpPr>
          <p:cNvPr id="3" name="Content Placeholder 2"/>
          <p:cNvSpPr>
            <a:spLocks noGrp="1"/>
          </p:cNvSpPr>
          <p:nvPr>
            <p:ph sz="quarter" idx="1"/>
          </p:nvPr>
        </p:nvSpPr>
        <p:spPr/>
        <p:txBody>
          <a:bodyPr>
            <a:normAutofit fontScale="92500" lnSpcReduction="10000"/>
          </a:bodyPr>
          <a:lstStyle/>
          <a:p>
            <a:r>
              <a:rPr lang="sr-Cyrl-RS" b="1" dirty="0" smtClean="0"/>
              <a:t>Самопроцена часа:</a:t>
            </a:r>
          </a:p>
          <a:p>
            <a:r>
              <a:rPr lang="sr-Cyrl-RS" dirty="0" smtClean="0"/>
              <a:t> Јасно је истакнут циљ часа.</a:t>
            </a:r>
          </a:p>
          <a:p>
            <a:r>
              <a:rPr lang="sr-Cyrl-RS" dirty="0" smtClean="0"/>
              <a:t>Наставна средства су примерена садржају и узрасту ученика. Сви ученици су учествовали у раду у складу са својим могућностима и интересовањима.</a:t>
            </a:r>
          </a:p>
          <a:p>
            <a:r>
              <a:rPr lang="sr-Cyrl-RS" dirty="0" smtClean="0"/>
              <a:t>Ученици су могли слободно да изразе своју креативност и машту.</a:t>
            </a:r>
          </a:p>
          <a:p>
            <a:r>
              <a:rPr lang="sr-Cyrl-RS" b="1" u="sng" dirty="0" smtClean="0"/>
              <a:t>Оцена ученика:</a:t>
            </a:r>
          </a:p>
          <a:p>
            <a:r>
              <a:rPr lang="sr-Cyrl-RS" dirty="0" smtClean="0"/>
              <a:t>Ученици су остављали коментаре у Гугл учионици и вибер групи наводећи да им се овакав начин рада јако допао, јер је другачији. Могу да уче кроз забаву и игру, а успут и истражују и откривају нове могућности за стицање знања.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Методички подаци о часу</a:t>
            </a:r>
            <a:endParaRPr lang="en-US" dirty="0"/>
          </a:p>
        </p:txBody>
      </p:sp>
      <p:sp>
        <p:nvSpPr>
          <p:cNvPr id="3" name="Content Placeholder 2"/>
          <p:cNvSpPr>
            <a:spLocks noGrp="1"/>
          </p:cNvSpPr>
          <p:nvPr>
            <p:ph sz="quarter" idx="1"/>
          </p:nvPr>
        </p:nvSpPr>
        <p:spPr/>
        <p:txBody>
          <a:bodyPr>
            <a:normAutofit fontScale="85000" lnSpcReduction="20000"/>
          </a:bodyPr>
          <a:lstStyle/>
          <a:p>
            <a:r>
              <a:rPr lang="sr-Cyrl-RS" b="1" dirty="0" smtClean="0"/>
              <a:t>Време реализације: </a:t>
            </a:r>
            <a:r>
              <a:rPr lang="sr-Cyrl-RS" dirty="0" smtClean="0"/>
              <a:t>15. мај</a:t>
            </a:r>
          </a:p>
          <a:p>
            <a:r>
              <a:rPr lang="sr-Cyrl-RS" b="1" dirty="0" smtClean="0"/>
              <a:t>Начин реализације: </a:t>
            </a:r>
            <a:r>
              <a:rPr lang="sr-Cyrl-RS" dirty="0" smtClean="0"/>
              <a:t>Платформа Гугл учионице, образовна платформа </a:t>
            </a:r>
            <a:r>
              <a:rPr lang="sr-Latn-RS" dirty="0" smtClean="0"/>
              <a:t>wordwall</a:t>
            </a:r>
            <a:endParaRPr lang="sr-Cyrl-RS" dirty="0" smtClean="0"/>
          </a:p>
          <a:p>
            <a:r>
              <a:rPr lang="sr-Cyrl-RS" b="1" dirty="0" smtClean="0"/>
              <a:t>Разред и одељење: </a:t>
            </a:r>
            <a:r>
              <a:rPr lang="sr-Latn-RS" dirty="0" smtClean="0"/>
              <a:t>V2 (20 </a:t>
            </a:r>
            <a:r>
              <a:rPr lang="sr-Cyrl-RS" dirty="0" smtClean="0"/>
              <a:t>ученика)</a:t>
            </a:r>
          </a:p>
          <a:p>
            <a:r>
              <a:rPr lang="sr-Cyrl-RS" b="1" dirty="0" smtClean="0"/>
              <a:t>Назив наставне јединице: </a:t>
            </a:r>
            <a:r>
              <a:rPr lang="sr-Cyrl-RS" dirty="0" smtClean="0"/>
              <a:t>Реченични чланови</a:t>
            </a:r>
          </a:p>
          <a:p>
            <a:r>
              <a:rPr lang="sr-Cyrl-RS" b="1" dirty="0" smtClean="0"/>
              <a:t>Тип часа: </a:t>
            </a:r>
            <a:r>
              <a:rPr lang="sr-Cyrl-RS" smtClean="0"/>
              <a:t>систематизација </a:t>
            </a:r>
            <a:endParaRPr lang="sr-Cyrl-RS" dirty="0" smtClean="0"/>
          </a:p>
          <a:p>
            <a:r>
              <a:rPr lang="sr-Cyrl-RS" b="1" dirty="0" smtClean="0"/>
              <a:t>Облици рада: </a:t>
            </a:r>
            <a:r>
              <a:rPr lang="sr-Cyrl-RS" dirty="0" smtClean="0"/>
              <a:t>учење на даљину уз примену фронталног, индивидуалног и групног рада</a:t>
            </a:r>
          </a:p>
          <a:p>
            <a:r>
              <a:rPr lang="sr-Cyrl-RS" b="1" dirty="0" smtClean="0"/>
              <a:t>Наставне методе: </a:t>
            </a:r>
            <a:r>
              <a:rPr lang="sr-Cyrl-RS" dirty="0" smtClean="0"/>
              <a:t>дијалошка, аналитичко-синтетичка, методе интерактивног учења, критичког мишљења, кооперативног учења</a:t>
            </a:r>
          </a:p>
          <a:p>
            <a:r>
              <a:rPr lang="sr-Cyrl-RS" b="1" dirty="0" smtClean="0"/>
              <a:t>Циљ часа</a:t>
            </a:r>
            <a:r>
              <a:rPr lang="sr-Cyrl-RS" dirty="0" smtClean="0"/>
              <a:t>: разликовање и усвајање реченичних чланова</a:t>
            </a:r>
          </a:p>
          <a:p>
            <a:r>
              <a:rPr lang="sr-Cyrl-RS" b="1" dirty="0" smtClean="0"/>
              <a:t>Образовни задаци часа: </a:t>
            </a:r>
            <a:r>
              <a:rPr lang="sr-Cyrl-RS" dirty="0" smtClean="0"/>
              <a:t>разликовање главних и зависних реченичних чланова; разликовање врсте и службе речи; усвајање врста главних и зависних реченичних чланова и њихова примена у реченици</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Методички подаци о часу</a:t>
            </a:r>
            <a:endParaRPr lang="en-US" dirty="0"/>
          </a:p>
        </p:txBody>
      </p:sp>
      <p:sp>
        <p:nvSpPr>
          <p:cNvPr id="3" name="Content Placeholder 2"/>
          <p:cNvSpPr>
            <a:spLocks noGrp="1"/>
          </p:cNvSpPr>
          <p:nvPr>
            <p:ph sz="quarter" idx="1"/>
          </p:nvPr>
        </p:nvSpPr>
        <p:spPr/>
        <p:txBody>
          <a:bodyPr>
            <a:normAutofit fontScale="85000" lnSpcReduction="10000"/>
          </a:bodyPr>
          <a:lstStyle/>
          <a:p>
            <a:r>
              <a:rPr lang="sr-Cyrl-RS" b="1" dirty="0" smtClean="0"/>
              <a:t>Васпитни задаци часа: </a:t>
            </a:r>
            <a:r>
              <a:rPr lang="sr-Cyrl-RS" dirty="0" smtClean="0"/>
              <a:t>подстицање ученика на сарадњу и размену идеја у циљу проналажења заједничког решења, развијање и неговање тимског рада, подстицање на креативност и стваралаштво</a:t>
            </a:r>
          </a:p>
          <a:p>
            <a:r>
              <a:rPr lang="sr-Cyrl-RS" b="1" dirty="0" smtClean="0"/>
              <a:t>Функционални задаци часа: </a:t>
            </a:r>
            <a:r>
              <a:rPr lang="sr-Cyrl-RS" dirty="0" smtClean="0"/>
              <a:t>оспособљавање ученика за решавање проблемских ситуација</a:t>
            </a:r>
          </a:p>
          <a:p>
            <a:r>
              <a:rPr lang="sr-Cyrl-RS" b="1" dirty="0" smtClean="0"/>
              <a:t>Активности ученика: </a:t>
            </a:r>
            <a:r>
              <a:rPr lang="sr-Cyrl-RS" dirty="0" smtClean="0"/>
              <a:t>ученици </a:t>
            </a:r>
            <a:r>
              <a:rPr lang="sr-Cyrl-RS" b="1" u="sng" dirty="0" smtClean="0"/>
              <a:t>износе</a:t>
            </a:r>
            <a:r>
              <a:rPr lang="sr-Cyrl-RS" dirty="0" smtClean="0"/>
              <a:t> своје мишљење, </a:t>
            </a:r>
            <a:r>
              <a:rPr lang="sr-Cyrl-RS" b="1" u="sng" dirty="0" smtClean="0"/>
              <a:t>анализирају</a:t>
            </a:r>
            <a:r>
              <a:rPr lang="sr-Cyrl-RS" dirty="0" smtClean="0"/>
              <a:t>, </a:t>
            </a:r>
            <a:r>
              <a:rPr lang="sr-Cyrl-RS" b="1" u="sng" dirty="0" smtClean="0"/>
              <a:t>тумаче и допуњују </a:t>
            </a:r>
            <a:r>
              <a:rPr lang="sr-Cyrl-RS" dirty="0" smtClean="0"/>
              <a:t>одговоре својих другова, </a:t>
            </a:r>
            <a:r>
              <a:rPr lang="sr-Cyrl-RS" b="1" u="sng" dirty="0" smtClean="0"/>
              <a:t>размењују</a:t>
            </a:r>
            <a:r>
              <a:rPr lang="sr-Cyrl-RS" dirty="0" smtClean="0"/>
              <a:t> идеје, </a:t>
            </a:r>
            <a:r>
              <a:rPr lang="sr-Cyrl-RS" b="1" u="sng" dirty="0" smtClean="0"/>
              <a:t>договарају се </a:t>
            </a:r>
            <a:r>
              <a:rPr lang="sr-Cyrl-RS" dirty="0" smtClean="0"/>
              <a:t>и заједнички </a:t>
            </a:r>
            <a:r>
              <a:rPr lang="sr-Cyrl-RS" b="1" u="sng" dirty="0" smtClean="0"/>
              <a:t>решавају</a:t>
            </a:r>
            <a:r>
              <a:rPr lang="sr-Cyrl-RS" dirty="0" smtClean="0"/>
              <a:t> задатке. </a:t>
            </a:r>
            <a:r>
              <a:rPr lang="sr-Cyrl-RS" b="1" u="sng" dirty="0" smtClean="0"/>
              <a:t>Примењују</a:t>
            </a:r>
            <a:r>
              <a:rPr lang="sr-Cyrl-RS" dirty="0" smtClean="0"/>
              <a:t> претходно стечена знања, </a:t>
            </a:r>
            <a:r>
              <a:rPr lang="sr-Cyrl-RS" b="1" u="sng" dirty="0" smtClean="0"/>
              <a:t>повезују</a:t>
            </a:r>
            <a:r>
              <a:rPr lang="sr-Cyrl-RS" dirty="0" smtClean="0"/>
              <a:t> претходно усвојене граматичке садржаје, </a:t>
            </a:r>
            <a:r>
              <a:rPr lang="sr-Cyrl-RS" b="1" u="sng" dirty="0" smtClean="0"/>
              <a:t>уочавају</a:t>
            </a:r>
            <a:r>
              <a:rPr lang="sr-Cyrl-RS" dirty="0" smtClean="0"/>
              <a:t> сличности, труде се да своје примере приближе животним ситуацијама.</a:t>
            </a:r>
          </a:p>
          <a:p>
            <a:r>
              <a:rPr lang="sr-Cyrl-RS" b="1" dirty="0" smtClean="0"/>
              <a:t>Активности наставника: </a:t>
            </a:r>
            <a:r>
              <a:rPr lang="sr-Cyrl-RS" dirty="0" smtClean="0"/>
              <a:t>наставник </a:t>
            </a:r>
            <a:r>
              <a:rPr lang="sr-Cyrl-RS" b="1" u="sng" dirty="0" smtClean="0"/>
              <a:t>усмерава</a:t>
            </a:r>
            <a:r>
              <a:rPr lang="sr-Cyrl-RS" dirty="0" smtClean="0"/>
              <a:t> ученике, </a:t>
            </a:r>
            <a:r>
              <a:rPr lang="sr-Cyrl-RS" b="1" u="sng" dirty="0" smtClean="0"/>
              <a:t>даје инструкције </a:t>
            </a:r>
            <a:r>
              <a:rPr lang="sr-Cyrl-RS" dirty="0" smtClean="0"/>
              <a:t>за рад, </a:t>
            </a:r>
            <a:r>
              <a:rPr lang="sr-Cyrl-RS" b="1" u="sng" dirty="0" smtClean="0"/>
              <a:t>подстиче</a:t>
            </a:r>
            <a:r>
              <a:rPr lang="sr-Cyrl-RS" dirty="0" smtClean="0"/>
              <a:t> на рад и сарадњу, </a:t>
            </a:r>
            <a:r>
              <a:rPr lang="sr-Cyrl-RS" b="1" u="sng" dirty="0" smtClean="0"/>
              <a:t>похваљује</a:t>
            </a:r>
            <a:r>
              <a:rPr lang="sr-Cyrl-RS" dirty="0" smtClean="0"/>
              <a:t> рад ученика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Методички подаци о часу</a:t>
            </a:r>
            <a:endParaRPr lang="en-US" dirty="0"/>
          </a:p>
        </p:txBody>
      </p:sp>
      <p:sp>
        <p:nvSpPr>
          <p:cNvPr id="3" name="Content Placeholder 2"/>
          <p:cNvSpPr>
            <a:spLocks noGrp="1"/>
          </p:cNvSpPr>
          <p:nvPr>
            <p:ph sz="quarter" idx="1"/>
          </p:nvPr>
        </p:nvSpPr>
        <p:spPr/>
        <p:txBody>
          <a:bodyPr>
            <a:normAutofit fontScale="92500" lnSpcReduction="20000"/>
          </a:bodyPr>
          <a:lstStyle/>
          <a:p>
            <a:r>
              <a:rPr lang="sr-Cyrl-RS" b="1" dirty="0" smtClean="0"/>
              <a:t>Остварени исходи часа:</a:t>
            </a:r>
          </a:p>
          <a:p>
            <a:r>
              <a:rPr lang="sr-Cyrl-RS" dirty="0" smtClean="0"/>
              <a:t>Ученици су активно учествовали у решавању задатака креираним веб алатима и у размени мишљења путем писане комуникације;</a:t>
            </a:r>
          </a:p>
          <a:p>
            <a:r>
              <a:rPr lang="sr-Cyrl-RS" dirty="0" smtClean="0"/>
              <a:t>Ученици умеју да разликују главне и зависне реченичне чланове;</a:t>
            </a:r>
          </a:p>
          <a:p>
            <a:r>
              <a:rPr lang="sr-Cyrl-RS" dirty="0" smtClean="0"/>
              <a:t>Већина ученика уме да препозна главне и зависне чланове и одреди њихове врсте;</a:t>
            </a:r>
          </a:p>
          <a:p>
            <a:r>
              <a:rPr lang="sr-Cyrl-RS" dirty="0" smtClean="0"/>
              <a:t>Ученици повезују научено; знају које врсте речи могу да стоје у улози одређеног реченичног члана;</a:t>
            </a:r>
          </a:p>
          <a:p>
            <a:r>
              <a:rPr lang="sr-Cyrl-RS" dirty="0" smtClean="0"/>
              <a:t>Ученици успешно користе ИКТ средства и успешно их примењују у различитим облицима комуникације ( </a:t>
            </a:r>
            <a:r>
              <a:rPr lang="sr-Latn-RS" dirty="0" smtClean="0"/>
              <a:t>tellagami aplikacija, pptx </a:t>
            </a:r>
            <a:r>
              <a:rPr lang="sr-Cyrl-RS" dirty="0" smtClean="0"/>
              <a:t>презентација, </a:t>
            </a:r>
            <a:r>
              <a:rPr lang="sr-Latn-RS" dirty="0" smtClean="0"/>
              <a:t>pdf  </a:t>
            </a:r>
            <a:r>
              <a:rPr lang="sr-Cyrl-RS" dirty="0" smtClean="0"/>
              <a:t>презентација, </a:t>
            </a:r>
            <a:r>
              <a:rPr lang="sr-Latn-RS" dirty="0" smtClean="0"/>
              <a:t>makebeliefscomix.com </a:t>
            </a:r>
            <a:r>
              <a:rPr lang="sr-Cyrl-RS" dirty="0" smtClean="0"/>
              <a:t>за прављење стрипа</a:t>
            </a:r>
            <a:r>
              <a:rPr lang="sr-Latn-RS" dirty="0" smtClean="0"/>
              <a:t>)</a:t>
            </a:r>
            <a:r>
              <a:rPr lang="sr-Cyrl-R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Ток часа</a:t>
            </a:r>
            <a:endParaRPr lang="en-US" dirty="0"/>
          </a:p>
        </p:txBody>
      </p:sp>
      <p:sp>
        <p:nvSpPr>
          <p:cNvPr id="3" name="Content Placeholder 2"/>
          <p:cNvSpPr>
            <a:spLocks noGrp="1"/>
          </p:cNvSpPr>
          <p:nvPr>
            <p:ph sz="quarter" idx="1"/>
          </p:nvPr>
        </p:nvSpPr>
        <p:spPr/>
        <p:txBody>
          <a:bodyPr>
            <a:normAutofit fontScale="77500" lnSpcReduction="20000"/>
          </a:bodyPr>
          <a:lstStyle/>
          <a:p>
            <a:r>
              <a:rPr lang="sr-Cyrl-RS" b="1" u="sng" dirty="0" smtClean="0"/>
              <a:t>Припрема за час: </a:t>
            </a:r>
            <a:r>
              <a:rPr lang="sr-Cyrl-RS" dirty="0" smtClean="0"/>
              <a:t>Овом часу претходили су часови обраде и обнављања реченичних чланова; упућујем их на ТВ часове, јер слушајући  те часове још једном могу да понове и увежбају градиво које је предмет систематизације. Редовно проверавам домаће задатке који произилазе из овог граматичког садржаја, заједно анализирамо и отклањамо недоумице и нејасноће након сваке задате вежбе; упућујем их на едукативни портал </a:t>
            </a:r>
            <a:r>
              <a:rPr lang="sr-Latn-RS" dirty="0" smtClean="0">
                <a:hlinkClick r:id="rId2"/>
              </a:rPr>
              <a:t>www.superskola.rs</a:t>
            </a:r>
            <a:r>
              <a:rPr lang="sr-Latn-RS" dirty="0" smtClean="0"/>
              <a:t>, </a:t>
            </a:r>
            <a:r>
              <a:rPr lang="sr-Cyrl-RS" dirty="0" smtClean="0"/>
              <a:t>јер и тамо могу да увежбају и провере своје знање. </a:t>
            </a:r>
          </a:p>
          <a:p>
            <a:r>
              <a:rPr lang="sr-Cyrl-RS" b="1" dirty="0" smtClean="0"/>
              <a:t>Дајем им прецизна упутства за рад. </a:t>
            </a:r>
            <a:r>
              <a:rPr lang="sr-Cyrl-RS" dirty="0" smtClean="0"/>
              <a:t>Мотивишем их за рад пружањем слободе у начину интерпретације. Остављам им простор за креативност и иновативност. Ученици добијају слободу да своје знање представе на начин на који им највише одговара: могу да се удруже и направе приказ оног што су научили или то ураде самостално. Имају могућност да направе стрип са реченичним члановима, презентацију, мапе ума, пано, асоцијације,анимацију.  За овај задатак добијају недељу дана. Редовно се чујемо и консултујемо о могућим решењима за час.</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Ток часа</a:t>
            </a:r>
            <a:endParaRPr lang="en-US" dirty="0"/>
          </a:p>
        </p:txBody>
      </p:sp>
      <p:sp>
        <p:nvSpPr>
          <p:cNvPr id="3" name="Content Placeholder 2"/>
          <p:cNvSpPr>
            <a:spLocks noGrp="1"/>
          </p:cNvSpPr>
          <p:nvPr>
            <p:ph sz="quarter" idx="1"/>
          </p:nvPr>
        </p:nvSpPr>
        <p:spPr/>
        <p:txBody>
          <a:bodyPr>
            <a:normAutofit fontScale="70000" lnSpcReduction="20000"/>
          </a:bodyPr>
          <a:lstStyle/>
          <a:p>
            <a:r>
              <a:rPr lang="sr-Cyrl-RS" b="1" u="sng" dirty="0" smtClean="0"/>
              <a:t>Уводни део часа</a:t>
            </a:r>
            <a:r>
              <a:rPr lang="sr-Cyrl-RS" b="1" dirty="0" smtClean="0"/>
              <a:t>: </a:t>
            </a:r>
            <a:r>
              <a:rPr lang="sr-Cyrl-RS" dirty="0" smtClean="0"/>
              <a:t>Час почиње гледањем анимације коју је један ученик направио у </a:t>
            </a:r>
            <a:r>
              <a:rPr lang="sr-Latn-RS" dirty="0" smtClean="0"/>
              <a:t>tellagami </a:t>
            </a:r>
            <a:r>
              <a:rPr lang="sr-Cyrl-RS" dirty="0" smtClean="0"/>
              <a:t>апликацији ( видео запис је у прилогу). Захваљујући том раду подсећамо се најважнијих карактеристика реченичних чланова.</a:t>
            </a:r>
          </a:p>
          <a:p>
            <a:r>
              <a:rPr lang="sr-Cyrl-RS" b="1" u="sng" dirty="0" smtClean="0"/>
              <a:t>Главни део часа: </a:t>
            </a:r>
            <a:r>
              <a:rPr lang="sr-Cyrl-RS" dirty="0" smtClean="0"/>
              <a:t>Час настављамо уз игру коју сам креирала на образовној платформи </a:t>
            </a:r>
            <a:r>
              <a:rPr lang="en-US" dirty="0" smtClean="0">
                <a:hlinkClick r:id="rId2"/>
              </a:rPr>
              <a:t>https://wordwall.net/sr/resource/1150302/%d1%80%d0%b5%d1%87%d0%b5%d0%bd%d0%b8%d1%87%d0%bd%d0%b8-%d1%87%d0%bb%d0%b0%d0%bd%d0%be%d0%b2%d0%b8</a:t>
            </a:r>
            <a:endParaRPr lang="sr-Cyrl-RS" dirty="0" smtClean="0"/>
          </a:p>
          <a:p>
            <a:r>
              <a:rPr lang="sr-Cyrl-RS" dirty="0" smtClean="0"/>
              <a:t>У игри постоји 28 балона. Сваки балон носи реченицу са истакнутим ( </a:t>
            </a:r>
            <a:r>
              <a:rPr lang="sr-Cyrl-RS" u="sng" dirty="0" smtClean="0"/>
              <a:t>подвученим </a:t>
            </a:r>
            <a:r>
              <a:rPr lang="sr-Cyrl-RS" dirty="0" smtClean="0"/>
              <a:t>) реченичним чланом. Испод балона пролази возић. На сваком вагону стоји назив неког реченичног члана. Ученици треба да знају ком вагону припада који балон, једним кликом пробуше балон и спусте га у одговарајући вагон. У току игре сви могу да виде своје погрешне одговоре, а на крају и освојен број поена. Након што су сви одиграли игрицу, анализирали смо добијене одговоре и најчешће грешке на стриму Гугл учионице. Ученици коментаришу и образлажу своје одговоре, једни друге исправљају и допуњују. Уочили су и на чему треба више да раде ( нпр. прави и неправи објекат).</a:t>
            </a:r>
          </a:p>
          <a:p>
            <a:endParaRPr lang="en-US" b="1"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Ток часа</a:t>
            </a:r>
            <a:endParaRPr lang="en-US" dirty="0"/>
          </a:p>
        </p:txBody>
      </p:sp>
      <p:sp>
        <p:nvSpPr>
          <p:cNvPr id="3" name="Content Placeholder 2"/>
          <p:cNvSpPr>
            <a:spLocks noGrp="1"/>
          </p:cNvSpPr>
          <p:nvPr>
            <p:ph sz="quarter" idx="1"/>
          </p:nvPr>
        </p:nvSpPr>
        <p:spPr/>
        <p:txBody>
          <a:bodyPr/>
          <a:lstStyle/>
          <a:p>
            <a:r>
              <a:rPr lang="sr-Cyrl-RS" b="1" u="sng" dirty="0" smtClean="0"/>
              <a:t>Завршни део часа: </a:t>
            </a:r>
            <a:r>
              <a:rPr lang="sr-Cyrl-RS" dirty="0" smtClean="0"/>
              <a:t>Ученици на стриму Гугл учионице презентују своје радове. Радили су у групи, а неки и индивидуално. То је била права мала изложба. Све нас је забавио и насмејао стрип једног ученика. Сложили смо се да је идеја оригинална и изузетно креативна. Сви су делили радост, јер су похвале стизале са свих страна. У примерима које су сами осмислили да би приказали реченичне чланове користили су имена својих другара и неке свима познате ситуације, особине. То их је још више зближило и обрадовало.</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Стрип као приказ реченичних чланова</a:t>
            </a:r>
            <a:endParaRPr lang="en-US" dirty="0"/>
          </a:p>
        </p:txBody>
      </p:sp>
      <p:pic>
        <p:nvPicPr>
          <p:cNvPr id="6" name="Content Placeholder 5" descr="IMG-6f4abc593a4a8d93350989919ff90e81-V~2.jpg"/>
          <p:cNvPicPr>
            <a:picLocks noGrp="1" noChangeAspect="1"/>
          </p:cNvPicPr>
          <p:nvPr>
            <p:ph sz="quarter" idx="1"/>
          </p:nvPr>
        </p:nvPicPr>
        <p:blipFill>
          <a:blip r:embed="rId2" cstate="print"/>
          <a:stretch>
            <a:fillRect/>
          </a:stretch>
        </p:blipFill>
        <p:spPr>
          <a:xfrm>
            <a:off x="2714612" y="1000108"/>
            <a:ext cx="3805338" cy="553193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Мала галерија дечијих радова</a:t>
            </a:r>
            <a:endParaRPr lang="en-US" dirty="0"/>
          </a:p>
        </p:txBody>
      </p:sp>
      <p:pic>
        <p:nvPicPr>
          <p:cNvPr id="7" name="Content Placeholder 6" descr="Screenshot_20200525-090229~2.png"/>
          <p:cNvPicPr>
            <a:picLocks noGrp="1" noChangeAspect="1"/>
          </p:cNvPicPr>
          <p:nvPr>
            <p:ph sz="quarter" idx="1"/>
          </p:nvPr>
        </p:nvPicPr>
        <p:blipFill>
          <a:blip r:embed="rId2"/>
          <a:stretch>
            <a:fillRect/>
          </a:stretch>
        </p:blipFill>
        <p:spPr>
          <a:xfrm>
            <a:off x="785786" y="1571612"/>
            <a:ext cx="2683428" cy="2544759"/>
          </a:xfrm>
        </p:spPr>
      </p:pic>
      <p:pic>
        <p:nvPicPr>
          <p:cNvPr id="8" name="Picture 7" descr="Screenshot_20200525-090312~2.png"/>
          <p:cNvPicPr>
            <a:picLocks noChangeAspect="1"/>
          </p:cNvPicPr>
          <p:nvPr/>
        </p:nvPicPr>
        <p:blipFill>
          <a:blip r:embed="rId3" cstate="print"/>
          <a:stretch>
            <a:fillRect/>
          </a:stretch>
        </p:blipFill>
        <p:spPr>
          <a:xfrm>
            <a:off x="4286248" y="1500174"/>
            <a:ext cx="2408436" cy="3542408"/>
          </a:xfrm>
          <a:prstGeom prst="rect">
            <a:avLst/>
          </a:prstGeom>
        </p:spPr>
      </p:pic>
      <p:pic>
        <p:nvPicPr>
          <p:cNvPr id="9" name="Picture 8" descr="Screenshot_20200525-090519~2.png"/>
          <p:cNvPicPr>
            <a:picLocks noChangeAspect="1"/>
          </p:cNvPicPr>
          <p:nvPr/>
        </p:nvPicPr>
        <p:blipFill>
          <a:blip r:embed="rId4"/>
          <a:stretch>
            <a:fillRect/>
          </a:stretch>
        </p:blipFill>
        <p:spPr>
          <a:xfrm>
            <a:off x="1142976" y="4246052"/>
            <a:ext cx="2657470" cy="2358361"/>
          </a:xfrm>
          <a:prstGeom prst="rect">
            <a:avLst/>
          </a:prstGeom>
        </p:spPr>
      </p:pic>
      <p:pic>
        <p:nvPicPr>
          <p:cNvPr id="10" name="Picture 9" descr="Screenshot_20200525-090537~2.png"/>
          <p:cNvPicPr>
            <a:picLocks noChangeAspect="1"/>
          </p:cNvPicPr>
          <p:nvPr/>
        </p:nvPicPr>
        <p:blipFill>
          <a:blip r:embed="rId5" cstate="print"/>
          <a:stretch>
            <a:fillRect/>
          </a:stretch>
        </p:blipFill>
        <p:spPr>
          <a:xfrm>
            <a:off x="5214942" y="4899630"/>
            <a:ext cx="2143116" cy="1672821"/>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TotalTime>
  <Words>889</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РЕЧЕНИЧНИ ЧЛАНОВИ</vt:lpstr>
      <vt:lpstr>Методички подаци о часу</vt:lpstr>
      <vt:lpstr>Методички подаци о часу</vt:lpstr>
      <vt:lpstr>Методички подаци о часу</vt:lpstr>
      <vt:lpstr>Ток часа</vt:lpstr>
      <vt:lpstr>Ток часа</vt:lpstr>
      <vt:lpstr>Ток часа</vt:lpstr>
      <vt:lpstr>Стрип као приказ реченичних чланова</vt:lpstr>
      <vt:lpstr>Мала галерија дечијих радова</vt:lpstr>
      <vt:lpstr>Самопроцена часа и оцена ученика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РЕЧЕНИЧНИ ЧЛАНОВИ</dc:title>
  <dc:creator>Marjanov</dc:creator>
  <cp:lastModifiedBy>Marjanov</cp:lastModifiedBy>
  <cp:revision>28</cp:revision>
  <dcterms:created xsi:type="dcterms:W3CDTF">2020-05-24T17:47:59Z</dcterms:created>
  <dcterms:modified xsi:type="dcterms:W3CDTF">2020-05-27T14:51:07Z</dcterms:modified>
</cp:coreProperties>
</file>